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Action1.xml" ContentType="application/vnd.ms-office.inkAction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306" r:id="rId2"/>
    <p:sldId id="305" r:id="rId3"/>
    <p:sldId id="288" r:id="rId4"/>
    <p:sldId id="301" r:id="rId5"/>
    <p:sldId id="300" r:id="rId6"/>
    <p:sldId id="302" r:id="rId7"/>
    <p:sldId id="303" r:id="rId8"/>
    <p:sldId id="304" r:id="rId9"/>
    <p:sldId id="289" r:id="rId10"/>
    <p:sldId id="256" r:id="rId11"/>
    <p:sldId id="286" r:id="rId12"/>
    <p:sldId id="291" r:id="rId13"/>
    <p:sldId id="292" r:id="rId14"/>
    <p:sldId id="293" r:id="rId15"/>
    <p:sldId id="294" r:id="rId16"/>
    <p:sldId id="295" r:id="rId17"/>
    <p:sldId id="296" r:id="rId18"/>
    <p:sldId id="298" r:id="rId19"/>
  </p:sldIdLst>
  <p:sldSz cx="9144000" cy="5143500" type="screen16x9"/>
  <p:notesSz cx="6858000" cy="9144000"/>
  <p:embeddedFontLs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Raleway" panose="020B0604020202020204" charset="0"/>
      <p:regular r:id="rId25"/>
      <p:bold r:id="rId26"/>
      <p:italic r:id="rId27"/>
      <p:boldItalic r:id="rId28"/>
    </p:embeddedFont>
    <p:embeddedFont>
      <p:font typeface="Barlow" panose="020B0604020202020204" charset="0"/>
      <p:regular r:id="rId29"/>
      <p:bold r:id="rId30"/>
      <p:italic r:id="rId31"/>
      <p:boldItalic r:id="rId32"/>
    </p:embeddedFont>
    <p:embeddedFont>
      <p:font typeface="Barlow Light" panose="020B0604020202020204" charset="0"/>
      <p:regular r:id="rId33"/>
      <p:bold r:id="rId34"/>
      <p:italic r:id="rId35"/>
      <p:boldItalic r:id="rId36"/>
    </p:embeddedFont>
    <p:embeddedFont>
      <p:font typeface="Raleway SemiBold" panose="020B0604020202020204" charset="0"/>
      <p:regular r:id="rId37"/>
      <p:bold r:id="rId38"/>
      <p:italic r:id="rId39"/>
      <p:boldItalic r:id="rId40"/>
    </p:embeddedFon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619ADB-61A9-424D-A9F4-2143FE4FD84C}">
  <a:tblStyle styleId="{76619ADB-61A9-424D-A9F4-2143FE4FD8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44" autoAdjust="0"/>
  </p:normalViewPr>
  <p:slideViewPr>
    <p:cSldViewPr snapToGrid="0">
      <p:cViewPr varScale="1">
        <p:scale>
          <a:sx n="98" d="100"/>
          <a:sy n="98" d="100"/>
        </p:scale>
        <p:origin x="492" y="8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FEA14-3063-4C44-8EAB-FD646C13526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BACB1F3-BD57-4114-AA50-C130C65FBAE5}">
      <dgm:prSet phldrT="[Text]"/>
      <dgm:spPr/>
      <dgm:t>
        <a:bodyPr/>
        <a:lstStyle/>
        <a:p>
          <a:r>
            <a:rPr lang="en-US" dirty="0" smtClean="0"/>
            <a:t>Data/Sources of Data</a:t>
          </a:r>
          <a:endParaRPr lang="en-US" dirty="0"/>
        </a:p>
      </dgm:t>
    </dgm:pt>
    <dgm:pt modelId="{475469A8-37D6-4CFA-B1C9-46955F2A2FDC}" type="parTrans" cxnId="{81DB4639-B23E-43C6-81CB-BDF21BE95764}">
      <dgm:prSet/>
      <dgm:spPr/>
      <dgm:t>
        <a:bodyPr/>
        <a:lstStyle/>
        <a:p>
          <a:endParaRPr lang="en-US"/>
        </a:p>
      </dgm:t>
    </dgm:pt>
    <dgm:pt modelId="{EBE37385-D88F-4241-84EC-3D71BDB48725}" type="sibTrans" cxnId="{81DB4639-B23E-43C6-81CB-BDF21BE95764}">
      <dgm:prSet/>
      <dgm:spPr/>
      <dgm:t>
        <a:bodyPr/>
        <a:lstStyle/>
        <a:p>
          <a:endParaRPr lang="en-US"/>
        </a:p>
      </dgm:t>
    </dgm:pt>
    <dgm:pt modelId="{45D2443C-B37C-4C02-B4AB-78C1A609DB25}">
      <dgm:prSet phldrT="[Text]"/>
      <dgm:spPr/>
      <dgm:t>
        <a:bodyPr/>
        <a:lstStyle/>
        <a:p>
          <a:r>
            <a:rPr lang="en-US" dirty="0" smtClean="0"/>
            <a:t>Overview of Machine Learning</a:t>
          </a:r>
          <a:endParaRPr lang="en-US" dirty="0"/>
        </a:p>
      </dgm:t>
    </dgm:pt>
    <dgm:pt modelId="{BE8FE74C-F94E-4291-989C-4A50D33F42D2}" type="parTrans" cxnId="{2455BD07-0C6D-4D77-8ADE-CDF7D6364181}">
      <dgm:prSet/>
      <dgm:spPr/>
      <dgm:t>
        <a:bodyPr/>
        <a:lstStyle/>
        <a:p>
          <a:endParaRPr lang="en-US"/>
        </a:p>
      </dgm:t>
    </dgm:pt>
    <dgm:pt modelId="{AE568365-0C86-4401-9820-D77F72994B4A}" type="sibTrans" cxnId="{2455BD07-0C6D-4D77-8ADE-CDF7D6364181}">
      <dgm:prSet/>
      <dgm:spPr/>
      <dgm:t>
        <a:bodyPr/>
        <a:lstStyle/>
        <a:p>
          <a:endParaRPr lang="en-US"/>
        </a:p>
      </dgm:t>
    </dgm:pt>
    <dgm:pt modelId="{27E99D1D-CD83-43D2-B17D-D4E0912BB382}">
      <dgm:prSet phldrT="[Text]"/>
      <dgm:spPr/>
      <dgm:t>
        <a:bodyPr/>
        <a:lstStyle/>
        <a:p>
          <a:r>
            <a:rPr lang="en-US" dirty="0" smtClean="0"/>
            <a:t>Applications</a:t>
          </a:r>
          <a:endParaRPr lang="en-US" dirty="0"/>
        </a:p>
      </dgm:t>
    </dgm:pt>
    <dgm:pt modelId="{46C92A64-7C34-4095-8A7D-C40673533239}" type="parTrans" cxnId="{85E63228-E39F-4245-BAC3-89B1C0747181}">
      <dgm:prSet/>
      <dgm:spPr/>
      <dgm:t>
        <a:bodyPr/>
        <a:lstStyle/>
        <a:p>
          <a:endParaRPr lang="en-US"/>
        </a:p>
      </dgm:t>
    </dgm:pt>
    <dgm:pt modelId="{74F4F277-2C7C-44DA-8075-2C6BE57D3D9F}" type="sibTrans" cxnId="{85E63228-E39F-4245-BAC3-89B1C0747181}">
      <dgm:prSet/>
      <dgm:spPr/>
      <dgm:t>
        <a:bodyPr/>
        <a:lstStyle/>
        <a:p>
          <a:endParaRPr lang="en-US"/>
        </a:p>
      </dgm:t>
    </dgm:pt>
    <dgm:pt modelId="{641E5593-F254-4401-817A-EB627D1A11D6}">
      <dgm:prSet phldrT="[Text]"/>
      <dgm:spPr/>
      <dgm:t>
        <a:bodyPr/>
        <a:lstStyle/>
        <a:p>
          <a:r>
            <a:rPr lang="en-US" dirty="0" smtClean="0"/>
            <a:t>From Input to</a:t>
          </a:r>
          <a:r>
            <a:rPr lang="en-US" dirty="0" smtClean="0">
              <a:sym typeface="Wingdings" panose="05000000000000000000" pitchFamily="2" charset="2"/>
            </a:rPr>
            <a:t> Predictions</a:t>
          </a:r>
          <a:endParaRPr lang="en-US" dirty="0"/>
        </a:p>
      </dgm:t>
    </dgm:pt>
    <dgm:pt modelId="{D29E78CE-0D73-4A65-A5E0-89C25252779B}" type="parTrans" cxnId="{66D0163D-65D5-4D87-B1A2-C097CEAB9F07}">
      <dgm:prSet/>
      <dgm:spPr/>
      <dgm:t>
        <a:bodyPr/>
        <a:lstStyle/>
        <a:p>
          <a:endParaRPr lang="en-US"/>
        </a:p>
      </dgm:t>
    </dgm:pt>
    <dgm:pt modelId="{7451B633-1C08-469B-B680-E211B8459246}" type="sibTrans" cxnId="{66D0163D-65D5-4D87-B1A2-C097CEAB9F07}">
      <dgm:prSet/>
      <dgm:spPr/>
      <dgm:t>
        <a:bodyPr/>
        <a:lstStyle/>
        <a:p>
          <a:endParaRPr lang="en-US"/>
        </a:p>
      </dgm:t>
    </dgm:pt>
    <dgm:pt modelId="{D59453C9-710B-4FA5-BA2E-06345D2FACE2}" type="pres">
      <dgm:prSet presAssocID="{570FEA14-3063-4C44-8EAB-FD646C13526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58BDC18-B9ED-4063-8942-4B55CE585862}" type="pres">
      <dgm:prSet presAssocID="{570FEA14-3063-4C44-8EAB-FD646C13526E}" presName="Name1" presStyleCnt="0"/>
      <dgm:spPr/>
    </dgm:pt>
    <dgm:pt modelId="{A39C6261-41C8-4DF8-BBFC-B906D6162978}" type="pres">
      <dgm:prSet presAssocID="{570FEA14-3063-4C44-8EAB-FD646C13526E}" presName="cycle" presStyleCnt="0"/>
      <dgm:spPr/>
    </dgm:pt>
    <dgm:pt modelId="{CBD576FD-FC01-4D5B-822E-2C3DACCB61DB}" type="pres">
      <dgm:prSet presAssocID="{570FEA14-3063-4C44-8EAB-FD646C13526E}" presName="srcNode" presStyleLbl="node1" presStyleIdx="0" presStyleCnt="4"/>
      <dgm:spPr/>
    </dgm:pt>
    <dgm:pt modelId="{0420A0AA-DCA6-49B1-9D31-15FF31DCA435}" type="pres">
      <dgm:prSet presAssocID="{570FEA14-3063-4C44-8EAB-FD646C13526E}" presName="conn" presStyleLbl="parChTrans1D2" presStyleIdx="0" presStyleCnt="1"/>
      <dgm:spPr/>
      <dgm:t>
        <a:bodyPr/>
        <a:lstStyle/>
        <a:p>
          <a:endParaRPr lang="en-US"/>
        </a:p>
      </dgm:t>
    </dgm:pt>
    <dgm:pt modelId="{F1D29FE9-0432-4903-AEB4-2922B48FC3E6}" type="pres">
      <dgm:prSet presAssocID="{570FEA14-3063-4C44-8EAB-FD646C13526E}" presName="extraNode" presStyleLbl="node1" presStyleIdx="0" presStyleCnt="4"/>
      <dgm:spPr/>
    </dgm:pt>
    <dgm:pt modelId="{1A144DBE-24AC-4463-A5A1-D4029A6AF90F}" type="pres">
      <dgm:prSet presAssocID="{570FEA14-3063-4C44-8EAB-FD646C13526E}" presName="dstNode" presStyleLbl="node1" presStyleIdx="0" presStyleCnt="4"/>
      <dgm:spPr/>
    </dgm:pt>
    <dgm:pt modelId="{B29CF6F3-7FD6-4EB1-8C76-AD19E6EC80A7}" type="pres">
      <dgm:prSet presAssocID="{1BACB1F3-BD57-4114-AA50-C130C65FBAE5}" presName="text_1" presStyleLbl="node1" presStyleIdx="0" presStyleCnt="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38FCFC-241B-4FCE-979B-E9ECAA73B161}" type="pres">
      <dgm:prSet presAssocID="{1BACB1F3-BD57-4114-AA50-C130C65FBAE5}" presName="accent_1" presStyleCnt="0"/>
      <dgm:spPr/>
    </dgm:pt>
    <dgm:pt modelId="{5CEB1FD9-6700-4B0F-9D6B-12D68147B2F9}" type="pres">
      <dgm:prSet presAssocID="{1BACB1F3-BD57-4114-AA50-C130C65FBAE5}" presName="accentRepeatNode" presStyleLbl="solidFgAcc1" presStyleIdx="0" presStyleCnt="4"/>
      <dgm:spPr/>
    </dgm:pt>
    <dgm:pt modelId="{988C67FD-B5D3-42A6-8855-247AA09B2D78}" type="pres">
      <dgm:prSet presAssocID="{45D2443C-B37C-4C02-B4AB-78C1A609DB25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9B9285-32F7-492C-A28F-F970AC0C910A}" type="pres">
      <dgm:prSet presAssocID="{45D2443C-B37C-4C02-B4AB-78C1A609DB25}" presName="accent_2" presStyleCnt="0"/>
      <dgm:spPr/>
    </dgm:pt>
    <dgm:pt modelId="{0434BDCE-6AA7-4125-A26D-4FA6B13F5E5F}" type="pres">
      <dgm:prSet presAssocID="{45D2443C-B37C-4C02-B4AB-78C1A609DB25}" presName="accentRepeatNode" presStyleLbl="solidFgAcc1" presStyleIdx="1" presStyleCnt="4"/>
      <dgm:spPr/>
    </dgm:pt>
    <dgm:pt modelId="{3B6DF4DB-4618-4364-82C2-255D203A5007}" type="pres">
      <dgm:prSet presAssocID="{27E99D1D-CD83-43D2-B17D-D4E0912BB38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7CE533-FB0E-4CE1-AAFC-5F33354F8B21}" type="pres">
      <dgm:prSet presAssocID="{27E99D1D-CD83-43D2-B17D-D4E0912BB382}" presName="accent_3" presStyleCnt="0"/>
      <dgm:spPr/>
    </dgm:pt>
    <dgm:pt modelId="{BA3DBABD-8357-4BAF-ADAF-4FC2A8C8C70E}" type="pres">
      <dgm:prSet presAssocID="{27E99D1D-CD83-43D2-B17D-D4E0912BB382}" presName="accentRepeatNode" presStyleLbl="solidFgAcc1" presStyleIdx="2" presStyleCnt="4"/>
      <dgm:spPr/>
    </dgm:pt>
    <dgm:pt modelId="{4952DA14-7E5A-471D-8534-F9529B03ABC1}" type="pres">
      <dgm:prSet presAssocID="{641E5593-F254-4401-817A-EB627D1A11D6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8CA6A-9187-4405-A7EE-F45F166B6795}" type="pres">
      <dgm:prSet presAssocID="{641E5593-F254-4401-817A-EB627D1A11D6}" presName="accent_4" presStyleCnt="0"/>
      <dgm:spPr/>
    </dgm:pt>
    <dgm:pt modelId="{5327D545-8E1F-4834-9488-E544AE1B15D0}" type="pres">
      <dgm:prSet presAssocID="{641E5593-F254-4401-817A-EB627D1A11D6}" presName="accentRepeatNode" presStyleLbl="solidFgAcc1" presStyleIdx="3" presStyleCnt="4"/>
      <dgm:spPr/>
    </dgm:pt>
  </dgm:ptLst>
  <dgm:cxnLst>
    <dgm:cxn modelId="{6230981D-0768-42E2-9FF4-3FFCA858A46E}" type="presOf" srcId="{EBE37385-D88F-4241-84EC-3D71BDB48725}" destId="{0420A0AA-DCA6-49B1-9D31-15FF31DCA435}" srcOrd="0" destOrd="0" presId="urn:microsoft.com/office/officeart/2008/layout/VerticalCurvedList"/>
    <dgm:cxn modelId="{66D0163D-65D5-4D87-B1A2-C097CEAB9F07}" srcId="{570FEA14-3063-4C44-8EAB-FD646C13526E}" destId="{641E5593-F254-4401-817A-EB627D1A11D6}" srcOrd="3" destOrd="0" parTransId="{D29E78CE-0D73-4A65-A5E0-89C25252779B}" sibTransId="{7451B633-1C08-469B-B680-E211B8459246}"/>
    <dgm:cxn modelId="{109FB53C-35BF-48B1-AC76-04F6428A8F0D}" type="presOf" srcId="{570FEA14-3063-4C44-8EAB-FD646C13526E}" destId="{D59453C9-710B-4FA5-BA2E-06345D2FACE2}" srcOrd="0" destOrd="0" presId="urn:microsoft.com/office/officeart/2008/layout/VerticalCurvedList"/>
    <dgm:cxn modelId="{85E63228-E39F-4245-BAC3-89B1C0747181}" srcId="{570FEA14-3063-4C44-8EAB-FD646C13526E}" destId="{27E99D1D-CD83-43D2-B17D-D4E0912BB382}" srcOrd="2" destOrd="0" parTransId="{46C92A64-7C34-4095-8A7D-C40673533239}" sibTransId="{74F4F277-2C7C-44DA-8075-2C6BE57D3D9F}"/>
    <dgm:cxn modelId="{C0A8598E-26C4-4CE4-9106-8B334BC501B9}" type="presOf" srcId="{1BACB1F3-BD57-4114-AA50-C130C65FBAE5}" destId="{B29CF6F3-7FD6-4EB1-8C76-AD19E6EC80A7}" srcOrd="0" destOrd="0" presId="urn:microsoft.com/office/officeart/2008/layout/VerticalCurvedList"/>
    <dgm:cxn modelId="{81DB4639-B23E-43C6-81CB-BDF21BE95764}" srcId="{570FEA14-3063-4C44-8EAB-FD646C13526E}" destId="{1BACB1F3-BD57-4114-AA50-C130C65FBAE5}" srcOrd="0" destOrd="0" parTransId="{475469A8-37D6-4CFA-B1C9-46955F2A2FDC}" sibTransId="{EBE37385-D88F-4241-84EC-3D71BDB48725}"/>
    <dgm:cxn modelId="{D88D074A-549C-4159-A8D1-53820CE116EE}" type="presOf" srcId="{641E5593-F254-4401-817A-EB627D1A11D6}" destId="{4952DA14-7E5A-471D-8534-F9529B03ABC1}" srcOrd="0" destOrd="0" presId="urn:microsoft.com/office/officeart/2008/layout/VerticalCurvedList"/>
    <dgm:cxn modelId="{94DB588C-1519-432E-90B8-F0744E0147EA}" type="presOf" srcId="{45D2443C-B37C-4C02-B4AB-78C1A609DB25}" destId="{988C67FD-B5D3-42A6-8855-247AA09B2D78}" srcOrd="0" destOrd="0" presId="urn:microsoft.com/office/officeart/2008/layout/VerticalCurvedList"/>
    <dgm:cxn modelId="{2455BD07-0C6D-4D77-8ADE-CDF7D6364181}" srcId="{570FEA14-3063-4C44-8EAB-FD646C13526E}" destId="{45D2443C-B37C-4C02-B4AB-78C1A609DB25}" srcOrd="1" destOrd="0" parTransId="{BE8FE74C-F94E-4291-989C-4A50D33F42D2}" sibTransId="{AE568365-0C86-4401-9820-D77F72994B4A}"/>
    <dgm:cxn modelId="{57FAAC5D-A8F6-4573-99C5-68926B541331}" type="presOf" srcId="{27E99D1D-CD83-43D2-B17D-D4E0912BB382}" destId="{3B6DF4DB-4618-4364-82C2-255D203A5007}" srcOrd="0" destOrd="0" presId="urn:microsoft.com/office/officeart/2008/layout/VerticalCurvedList"/>
    <dgm:cxn modelId="{D04B5377-95E6-4CDA-8E5F-CD5C184D61E4}" type="presParOf" srcId="{D59453C9-710B-4FA5-BA2E-06345D2FACE2}" destId="{958BDC18-B9ED-4063-8942-4B55CE585862}" srcOrd="0" destOrd="0" presId="urn:microsoft.com/office/officeart/2008/layout/VerticalCurvedList"/>
    <dgm:cxn modelId="{D7FC5B07-7035-426A-8BB2-3FDDEB00E467}" type="presParOf" srcId="{958BDC18-B9ED-4063-8942-4B55CE585862}" destId="{A39C6261-41C8-4DF8-BBFC-B906D6162978}" srcOrd="0" destOrd="0" presId="urn:microsoft.com/office/officeart/2008/layout/VerticalCurvedList"/>
    <dgm:cxn modelId="{9E90A7D5-40C6-4BD4-8B61-3584A5442EB0}" type="presParOf" srcId="{A39C6261-41C8-4DF8-BBFC-B906D6162978}" destId="{CBD576FD-FC01-4D5B-822E-2C3DACCB61DB}" srcOrd="0" destOrd="0" presId="urn:microsoft.com/office/officeart/2008/layout/VerticalCurvedList"/>
    <dgm:cxn modelId="{5249DACA-7C6C-4FCF-ABAA-2D3408A0569C}" type="presParOf" srcId="{A39C6261-41C8-4DF8-BBFC-B906D6162978}" destId="{0420A0AA-DCA6-49B1-9D31-15FF31DCA435}" srcOrd="1" destOrd="0" presId="urn:microsoft.com/office/officeart/2008/layout/VerticalCurvedList"/>
    <dgm:cxn modelId="{C14782D2-8598-426F-B068-5F03CFFB2D79}" type="presParOf" srcId="{A39C6261-41C8-4DF8-BBFC-B906D6162978}" destId="{F1D29FE9-0432-4903-AEB4-2922B48FC3E6}" srcOrd="2" destOrd="0" presId="urn:microsoft.com/office/officeart/2008/layout/VerticalCurvedList"/>
    <dgm:cxn modelId="{8229C0A1-FE15-4E01-B39C-CA3D89519B0C}" type="presParOf" srcId="{A39C6261-41C8-4DF8-BBFC-B906D6162978}" destId="{1A144DBE-24AC-4463-A5A1-D4029A6AF90F}" srcOrd="3" destOrd="0" presId="urn:microsoft.com/office/officeart/2008/layout/VerticalCurvedList"/>
    <dgm:cxn modelId="{801C7875-06B3-4871-AE7E-0EE2F510EB28}" type="presParOf" srcId="{958BDC18-B9ED-4063-8942-4B55CE585862}" destId="{B29CF6F3-7FD6-4EB1-8C76-AD19E6EC80A7}" srcOrd="1" destOrd="0" presId="urn:microsoft.com/office/officeart/2008/layout/VerticalCurvedList"/>
    <dgm:cxn modelId="{2F9EAF26-2097-4B56-85CA-0194D62FA20D}" type="presParOf" srcId="{958BDC18-B9ED-4063-8942-4B55CE585862}" destId="{3438FCFC-241B-4FCE-979B-E9ECAA73B161}" srcOrd="2" destOrd="0" presId="urn:microsoft.com/office/officeart/2008/layout/VerticalCurvedList"/>
    <dgm:cxn modelId="{5AB8AAE5-B2C1-4F8B-BE98-9293F6FF99C8}" type="presParOf" srcId="{3438FCFC-241B-4FCE-979B-E9ECAA73B161}" destId="{5CEB1FD9-6700-4B0F-9D6B-12D68147B2F9}" srcOrd="0" destOrd="0" presId="urn:microsoft.com/office/officeart/2008/layout/VerticalCurvedList"/>
    <dgm:cxn modelId="{06AF2EE3-AF61-452D-B16D-3B7CCD390E22}" type="presParOf" srcId="{958BDC18-B9ED-4063-8942-4B55CE585862}" destId="{988C67FD-B5D3-42A6-8855-247AA09B2D78}" srcOrd="3" destOrd="0" presId="urn:microsoft.com/office/officeart/2008/layout/VerticalCurvedList"/>
    <dgm:cxn modelId="{214DF963-7942-4E84-9F0A-6B34410D95D7}" type="presParOf" srcId="{958BDC18-B9ED-4063-8942-4B55CE585862}" destId="{FC9B9285-32F7-492C-A28F-F970AC0C910A}" srcOrd="4" destOrd="0" presId="urn:microsoft.com/office/officeart/2008/layout/VerticalCurvedList"/>
    <dgm:cxn modelId="{C5AD83C7-0302-4ABB-A734-E159AA99B463}" type="presParOf" srcId="{FC9B9285-32F7-492C-A28F-F970AC0C910A}" destId="{0434BDCE-6AA7-4125-A26D-4FA6B13F5E5F}" srcOrd="0" destOrd="0" presId="urn:microsoft.com/office/officeart/2008/layout/VerticalCurvedList"/>
    <dgm:cxn modelId="{192D2CC9-FB2B-4ACC-9268-504BDA781BCE}" type="presParOf" srcId="{958BDC18-B9ED-4063-8942-4B55CE585862}" destId="{3B6DF4DB-4618-4364-82C2-255D203A5007}" srcOrd="5" destOrd="0" presId="urn:microsoft.com/office/officeart/2008/layout/VerticalCurvedList"/>
    <dgm:cxn modelId="{49AF375E-2FEC-433E-821D-B8AF5381325C}" type="presParOf" srcId="{958BDC18-B9ED-4063-8942-4B55CE585862}" destId="{BF7CE533-FB0E-4CE1-AAFC-5F33354F8B21}" srcOrd="6" destOrd="0" presId="urn:microsoft.com/office/officeart/2008/layout/VerticalCurvedList"/>
    <dgm:cxn modelId="{1B8FAE9D-9F81-4DB5-B5FE-0E87DA19E4A9}" type="presParOf" srcId="{BF7CE533-FB0E-4CE1-AAFC-5F33354F8B21}" destId="{BA3DBABD-8357-4BAF-ADAF-4FC2A8C8C70E}" srcOrd="0" destOrd="0" presId="urn:microsoft.com/office/officeart/2008/layout/VerticalCurvedList"/>
    <dgm:cxn modelId="{9E83A764-D0EC-4A54-80BC-D7AAA31F9850}" type="presParOf" srcId="{958BDC18-B9ED-4063-8942-4B55CE585862}" destId="{4952DA14-7E5A-471D-8534-F9529B03ABC1}" srcOrd="7" destOrd="0" presId="urn:microsoft.com/office/officeart/2008/layout/VerticalCurvedList"/>
    <dgm:cxn modelId="{59865667-CE4C-49FF-AE05-CF335D281908}" type="presParOf" srcId="{958BDC18-B9ED-4063-8942-4B55CE585862}" destId="{7E78CA6A-9187-4405-A7EE-F45F166B6795}" srcOrd="8" destOrd="0" presId="urn:microsoft.com/office/officeart/2008/layout/VerticalCurvedList"/>
    <dgm:cxn modelId="{3C538DEB-27AD-4963-A27C-65AB6DBEE2C6}" type="presParOf" srcId="{7E78CA6A-9187-4405-A7EE-F45F166B6795}" destId="{5327D545-8E1F-4834-9488-E544AE1B15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20A0AA-DCA6-49B1-9D31-15FF31DCA435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CF6F3-7FD6-4EB1-8C76-AD19E6EC80A7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Data/Sources of Data</a:t>
          </a:r>
          <a:endParaRPr lang="en-US" sz="2700" kern="1200" dirty="0"/>
        </a:p>
      </dsp:txBody>
      <dsp:txXfrm>
        <a:off x="460128" y="312440"/>
        <a:ext cx="5580684" cy="625205"/>
      </dsp:txXfrm>
    </dsp:sp>
    <dsp:sp modelId="{5CEB1FD9-6700-4B0F-9D6B-12D68147B2F9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C67FD-B5D3-42A6-8855-247AA09B2D78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Overview of Machine Learning</a:t>
          </a:r>
          <a:endParaRPr lang="en-US" sz="2700" kern="1200" dirty="0"/>
        </a:p>
      </dsp:txBody>
      <dsp:txXfrm>
        <a:off x="818573" y="1250411"/>
        <a:ext cx="5222240" cy="625205"/>
      </dsp:txXfrm>
    </dsp:sp>
    <dsp:sp modelId="{0434BDCE-6AA7-4125-A26D-4FA6B13F5E5F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6DF4DB-4618-4364-82C2-255D203A5007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Applications</a:t>
          </a:r>
          <a:endParaRPr lang="en-US" sz="2700" kern="1200" dirty="0"/>
        </a:p>
      </dsp:txBody>
      <dsp:txXfrm>
        <a:off x="818573" y="2188382"/>
        <a:ext cx="5222240" cy="625205"/>
      </dsp:txXfrm>
    </dsp:sp>
    <dsp:sp modelId="{BA3DBABD-8357-4BAF-ADAF-4FC2A8C8C70E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2DA14-7E5A-471D-8534-F9529B03ABC1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From Input to</a:t>
          </a:r>
          <a:r>
            <a:rPr lang="en-US" sz="2700" kern="1200" dirty="0" smtClean="0">
              <a:sym typeface="Wingdings" panose="05000000000000000000" pitchFamily="2" charset="2"/>
            </a:rPr>
            <a:t> Predictions</a:t>
          </a:r>
          <a:endParaRPr lang="en-US" sz="2700" kern="1200" dirty="0"/>
        </a:p>
      </dsp:txBody>
      <dsp:txXfrm>
        <a:off x="460128" y="3126353"/>
        <a:ext cx="5580684" cy="625205"/>
      </dsp:txXfrm>
    </dsp:sp>
    <dsp:sp modelId="{5327D545-8E1F-4834-9488-E544AE1B15D0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0.17647" units="1/cm"/>
          <inkml:channelProperty channel="Y" name="resolution" value="40.42105" units="1/cm"/>
          <inkml:channelProperty channel="T" name="resolution" value="1" units="1/dev"/>
        </inkml:channelProperties>
      </inkml:inkSource>
      <inkml:timestamp xml:id="ts0" timeString="2020-04-11T17:11:17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17">
    <iact:property name="dataType"/>
    <iact:actionData xml:id="d0">
      <inkml:trace xmlns:inkml="http://www.w3.org/2003/InkML" xml:id="stk0" contextRef="#ctx0" brushRef="#br0">5097 5637 0,'-241'0'51,"147"0"-32,57 18-9,-19-18-2,38 0-1,-19 0 2,-56 38-3,37-20 4,-19 19-6,20 1-3,-20 18 14,57-56-14,-20 37 13,1 0-13,-56 19 14,56-38-14,-19 20 13,0 36-13,1-18 19,36 0-12,-37-1 0,0-36 0,38 0-2,-1-1 2,0 19 0,19 1 17,-37 17-17,19-36 0,-1 55 0,19-36 0,-37 73 0,37-18 0,0-56 0,0-18 0,0 56 0,0-20 0,0 20 0,0-57 0,0 1 0,0 37 0,0-38 0,0 1 0,0 0 8,56-1-8,-56 38 0,37 0 0,37-38 8,-18 38-8,0-37 0,-37 18 0,18-18 0,19 36 0,-38-55 0,38 38 0,18-1 0,-18 19 0,19-38 8,-38 1-8,-19-1 0,75 20 0,-74-20 0,37 1 0,-19-19 0,-18 18 0,36-18 0,1 38 0,-37-38 0,55 0 8,-55 0 0,-1 18-8,1 1 0,0-19 8,-1 0 8,1 0-8,18 0 0,0 0-8,-18 0 8,0 0-7,55 0-1,-55-19 0,36-18 8,-36 18-8,18 1 0,19-1 0,56-18 0,-94 18 8,38-36-8,0 36 0,-19 0 12,0-18-4,0 19-4,-18-1-4,55 0 0,-55 1 0,0-19 0,36-1 8,1 20-8,-37-19 4,55 18 8,-74 0-4,19 1-8,0-1 8,-1 1-8,38-38 0,-37-19 0,-19 20 0,37-20-1,-37-18 1,18-56 0,57 38 0,-75 18 0,18-19 0,-18-37 0,0 38 0,0 36 0,0-18 0,0 19 0,0 37 0,0-56 0,0 74 0,0-18 0,0-19 0,-18 37 0,-1 1 0,-37-38 0,38 0 0,-38 19 0,37 0 8,-55-1 0,55 20 0,-18-1-8,19 19 0,-20 0 0,20 0-4,-38-37 8,37 37-8,-18 0 8,-56 0-4,74 0 0,-18 0 0,-19 0 0,38 0 0,-1 0 0,1 0 14,-38 56 14,37-38-28,-55 20 0,18-20 0,19 1 0,18 18 0,-18-37 8,18 19-8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0.17647" units="1/cm"/>
          <inkml:channelProperty channel="Y" name="resolution" value="40.42105" units="1/cm"/>
          <inkml:channelProperty channel="T" name="resolution" value="1" units="1/dev"/>
        </inkml:channelProperties>
      </inkml:inkSource>
      <inkml:timestamp xml:id="ts0" timeString="2020-04-11T17:11:39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35">
    <iact:property name="dataType"/>
    <iact:actionData xml:id="d0">
      <inkml:trace xmlns:inkml="http://www.w3.org/2003/InkML" xml:id="stk0" contextRef="#ctx0" brushRef="#br0">5060 5283 0,'-18'0'45,"18"-18"-33,-19-19 8,-18 37-16,-56-19 4,56 19 4,-38 0-4,-55-37 0,18 18-7,38 19 10,55 0 1,-74 0-8,37 0 4,-18 0 0,18 0 4,19 0-8,18 0 8,-18 0-11,19 0 22,-20 0-15,20 0 4,-1 0-4,-18 0 0,0 0 0,18 0-4,1 0 8,-1 0-4,-37 0-4,38 0 24,-1 0-16,-74 19 9,56 18-8,-1 0-5,-17-18 0,-1 18 0,-19 19 4,20-38-8,36 38 12,-37 0-8,38-37 8,-1 18-8,19 0 29,0-18-29,0-1 0,0 19 4,0-18 0,0 18-4,0-18 4,0 18 0,0-18-4,0-1-7,0 1 14,0 55-3,0-55 0,19 18-4,-1-18 0,-18-1 0,19 1 0,-1 0 0,38-19 0,-19 37-7,56-19 22,-18 38-15,-57-56 0,38 19-4,-37-19 8,18 0-4,0 0 0,1 0-7,17 0 14,-17 0-7,36 0 0,-37 0 0,56 0 0,-56 0 0,56 0 0,-55 0 0,55 0 0,-75 0-7,1-19 14,-1 19-14,57 0 14,-57-37-7,1 37 4,55 0 0,-55 0-4,37-19 0,-38 19 0,1 0 0,18-18-7,0-1 18,1 19-7,-20 0-4,1-18 0,0-1 8,-1 19-8,19-37 0,-18 0 8,0 18-8,-1 0 0,38-36-4,-56 17 0,19 1 12,-1-37-8,19-1 0,-37 57 0,19-57 0,0 57 0,-19-38 0,0 37 0,0 1 0,0-20 0,0 20 0,0-38 0,0-18 8,0 55-12,0 0 8,0-36-4,-19 17 0,-18 1 0,18 19 112</inkml:trace>
    </iact:actionData>
  </iact:action>
  <iact:action type="add" startTime="8855">
    <iact:property name="dataType"/>
    <iact:actionData xml:id="d1">
      <inkml:trace xmlns:inkml="http://www.w3.org/2003/InkML" xml:id="stk1" contextRef="#ctx0" brushRef="#br0">8558 7423 0,'74'0'27</inkml:trace>
    </iact:actionData>
  </iact:action>
  <iact:action type="add" startTime="11759">
    <iact:property name="dataType"/>
    <iact:actionData xml:id="d2">
      <inkml:trace xmlns:inkml="http://www.w3.org/2003/InkML" xml:id="stk2" contextRef="#ctx0" brushRef="#br0">21413 8446 0</inkml:trace>
    </iact:actionData>
  </iact:action>
  <iact:action type="add" startTime="13399">
    <iact:property name="dataType"/>
    <iact:actionData xml:id="d3">
      <inkml:trace xmlns:inkml="http://www.w3.org/2003/InkML" xml:id="stk3" contextRef="#ctx0" brushRef="#br0">18957 9097 0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721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44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ca04199c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youtube. A popular consumer app that a billion+ people use each day. It’s a massive database with petabytes of videos, descriptions and comments.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examine the consumer experience.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First, you run a query for “funny cats”. You get back list of videos and some description from the DB.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Let’s look at the blue box -- these are example queries . List of videos, # results, # video views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Let’s look at the red box. These are writes to the DB. Video uploads, comments you add, plus a counter for # likes, dislikes/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Finally, look at the green box. These are predictions on what you videos and ads you may like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g3ca04199c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75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fdac04f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fdac04f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Youtube is just one of many examples on the web. Each minute, each of these products has a data system powering user activity from videos -&gt; music -&gt; dating -&gt; photos [Source: domo.com]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63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ca04199c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not just the web. Data is now collected from the physical world as well. For ex, look at the data processed in self-driving cars. </a:t>
            </a:r>
            <a:endParaRPr dirty="0"/>
          </a:p>
        </p:txBody>
      </p:sp>
      <p:sp>
        <p:nvSpPr>
          <p:cNvPr id="140" name="Google Shape;140;g3ca04199c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257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a04199c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Tons of data collected every minute-day, processed in a data system. That’s 10-20 iphones worth of storage per car/day.</a:t>
            </a:r>
            <a:endParaRPr dirty="0"/>
          </a:p>
        </p:txBody>
      </p:sp>
      <p:sp>
        <p:nvSpPr>
          <p:cNvPr id="146" name="Google Shape;146;g3ca04199c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52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15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78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50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835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7835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FC5285C-7427-4253-A06A-C1FA29D84AB4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999F-7D56-4D15-AB4C-1F375053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2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9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microsoft.com/office/2011/relationships/inkAction" Target="../ink/inkAction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0"/>
            <a:ext cx="5130800" cy="5143500"/>
          </a:xfrm>
          <a:prstGeom prst="rect">
            <a:avLst/>
          </a:prstGeom>
        </p:spPr>
      </p:pic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360169"/>
            <a:ext cx="4343700" cy="17142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Machine Learning</a:t>
            </a:r>
            <a:endParaRPr sz="7200"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3587011"/>
            <a:ext cx="4343700" cy="12598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Saif Hassan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Lecturer (CS@SIBAU)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11" y="3773269"/>
            <a:ext cx="640080" cy="640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35" y="4398753"/>
            <a:ext cx="713431" cy="713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6584" y="3846598"/>
            <a:ext cx="181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rlow" panose="020B0604020202020204" charset="0"/>
              </a:rPr>
              <a:t>@</a:t>
            </a:r>
            <a:r>
              <a:rPr lang="en-US" sz="2000" dirty="0" err="1">
                <a:latin typeface="Barlow" panose="020B0604020202020204" charset="0"/>
              </a:rPr>
              <a:t>saifhassandr</a:t>
            </a:r>
            <a:endParaRPr lang="en-US" sz="2000" dirty="0">
              <a:latin typeface="Barlow" panose="020B060402020202020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27954" y="4511110"/>
            <a:ext cx="1801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rlow" panose="020B0604020202020204" charset="0"/>
              </a:rPr>
              <a:t>@</a:t>
            </a:r>
            <a:r>
              <a:rPr lang="en-US" sz="2000" dirty="0" err="1">
                <a:latin typeface="Barlow" panose="020B0604020202020204" charset="0"/>
              </a:rPr>
              <a:t>saifhassandr</a:t>
            </a:r>
            <a:endParaRPr lang="en-US" sz="2000" dirty="0">
              <a:latin typeface="Barlow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29511" r="54829" b="35235"/>
          <a:stretch/>
        </p:blipFill>
        <p:spPr>
          <a:xfrm>
            <a:off x="4920770" y="654112"/>
            <a:ext cx="2604842" cy="28797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6" y="235285"/>
            <a:ext cx="973834" cy="7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380" grpId="0" build="p"/>
      <p:bldP spid="5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3584575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Machine Learning?</a:t>
            </a:r>
            <a:endParaRPr dirty="0"/>
          </a:p>
        </p:txBody>
      </p:sp>
      <p:pic>
        <p:nvPicPr>
          <p:cNvPr id="1030" name="Picture 6" descr="Learning Vector Artificial Intelligence Transparent &amp; PNG Clipart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27" y="1"/>
            <a:ext cx="509257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- 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Systems that automatically learn programs from data. </a:t>
            </a:r>
          </a:p>
          <a:p>
            <a:pPr marL="1028700" lvl="2" indent="0" algn="r">
              <a:buNone/>
            </a:pPr>
            <a:r>
              <a:rPr lang="en-US" sz="3600" dirty="0"/>
              <a:t>[</a:t>
            </a:r>
            <a:r>
              <a:rPr lang="en-US" sz="3600" dirty="0" err="1"/>
              <a:t>Domingos</a:t>
            </a:r>
            <a:r>
              <a:rPr lang="en-US" sz="3600" dirty="0"/>
              <a:t> 2012]</a:t>
            </a:r>
          </a:p>
        </p:txBody>
      </p:sp>
    </p:spTree>
    <p:extLst>
      <p:ext uri="{BB962C8B-B14F-4D97-AF65-F5344CB8AC3E}">
        <p14:creationId xmlns:p14="http://schemas.microsoft.com/office/powerpoint/2010/main" val="121808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- 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2133600" cy="2640900"/>
          </a:xfrm>
        </p:spPr>
        <p:txBody>
          <a:bodyPr/>
          <a:lstStyle/>
          <a:p>
            <a:r>
              <a:rPr lang="en-US" sz="2800" dirty="0"/>
              <a:t>Auto-Tagging people</a:t>
            </a:r>
          </a:p>
        </p:txBody>
      </p:sp>
      <p:pic>
        <p:nvPicPr>
          <p:cNvPr id="2050" name="Picture 2" descr="Face Recognition for Beginners -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95750"/>
            <a:ext cx="5702300" cy="266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0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- 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2489200" cy="2640900"/>
          </a:xfrm>
        </p:spPr>
        <p:txBody>
          <a:bodyPr/>
          <a:lstStyle/>
          <a:p>
            <a:r>
              <a:rPr lang="en-US" dirty="0"/>
              <a:t>Google Search Engine</a:t>
            </a:r>
          </a:p>
        </p:txBody>
      </p:sp>
      <p:pic>
        <p:nvPicPr>
          <p:cNvPr id="6" name="google search engin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5703" y="1995751"/>
            <a:ext cx="6505574" cy="31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5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486" y="334174"/>
            <a:ext cx="7835900" cy="1328737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86" y="0"/>
            <a:ext cx="48458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8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047750" y="825500"/>
            <a:ext cx="5314950" cy="27336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Machine Learning is</a:t>
            </a:r>
            <a:br>
              <a:rPr lang="en-US" sz="44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-US" sz="44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using</a:t>
            </a:r>
            <a:r>
              <a:rPr lang="en-US" sz="4400" i="1" dirty="0"/>
              <a:t> </a:t>
            </a:r>
            <a:r>
              <a:rPr lang="en-US" sz="4400" b="1" i="1" dirty="0"/>
              <a:t>data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en-US" sz="4400" i="1" dirty="0"/>
              <a:t> </a:t>
            </a:r>
            <a:r>
              <a:rPr lang="en-US" sz="4400" b="1" i="1" dirty="0"/>
              <a:t>answer 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626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850" y="2031025"/>
            <a:ext cx="3117850" cy="1159800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using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b="1" i="1" dirty="0"/>
              <a:t>data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33850" y="2031025"/>
            <a:ext cx="385445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b="1" i="1" dirty="0"/>
              <a:t>answer questions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4700" y="736599"/>
            <a:ext cx="2298700" cy="7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Training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98900" y="736599"/>
            <a:ext cx="3238500" cy="7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Predictions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685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440155" y="3654293"/>
            <a:ext cx="1934922" cy="9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3200" b="1" i="1" dirty="0"/>
              <a:t>answer questions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23" y="1109418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23" y="3747189"/>
            <a:ext cx="98130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36" y="1109418"/>
            <a:ext cx="937485" cy="9692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42" y="1182570"/>
            <a:ext cx="822960" cy="82296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438400" y="1594050"/>
            <a:ext cx="9652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97400" y="1594050"/>
            <a:ext cx="9652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297676" y="2078682"/>
            <a:ext cx="0" cy="89515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1235836" y="596900"/>
            <a:ext cx="1422400" cy="3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Input Data</a:t>
            </a:r>
            <a:endParaRPr lang="en-US" sz="20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3585042" y="596900"/>
            <a:ext cx="1075858" cy="3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  <a:endParaRPr lang="en-US" sz="20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878576" y="596900"/>
            <a:ext cx="838200" cy="3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endParaRPr lang="en-US" sz="2000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5601679" y="3254375"/>
            <a:ext cx="1417394" cy="3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Predictions</a:t>
            </a:r>
            <a:endParaRPr lang="en-US" sz="20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22517" y="4204389"/>
            <a:ext cx="1749766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27809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703538" y="3047473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Leave comments below.</a:t>
            </a:r>
            <a:endParaRPr dirty="0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29511" r="54829" b="35235"/>
          <a:stretch/>
        </p:blipFill>
        <p:spPr>
          <a:xfrm>
            <a:off x="690223" y="2068497"/>
            <a:ext cx="977863" cy="10810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2" name="TextBox 151"/>
          <p:cNvSpPr txBox="1"/>
          <p:nvPr/>
        </p:nvSpPr>
        <p:spPr>
          <a:xfrm>
            <a:off x="1668086" y="2429321"/>
            <a:ext cx="181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A3F50"/>
                </a:solidFill>
                <a:latin typeface="Barlow" panose="020B0604020202020204" charset="0"/>
              </a:rPr>
              <a:t>@</a:t>
            </a:r>
            <a:r>
              <a:rPr lang="en-US" sz="2000" dirty="0" err="1">
                <a:solidFill>
                  <a:srgbClr val="3A3F50"/>
                </a:solidFill>
                <a:latin typeface="Barlow" panose="020B0604020202020204" charset="0"/>
              </a:rPr>
              <a:t>saifhassandr</a:t>
            </a:r>
            <a:endParaRPr lang="en-US" sz="2000" dirty="0">
              <a:solidFill>
                <a:srgbClr val="3A3F50"/>
              </a:solidFill>
              <a:latin typeface="Barlow" panose="020B0604020202020204" charset="0"/>
            </a:endParaRP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29511" r="54829" b="35235"/>
          <a:stretch/>
        </p:blipFill>
        <p:spPr>
          <a:xfrm>
            <a:off x="703538" y="2068528"/>
            <a:ext cx="977863" cy="10810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733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1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2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6" grpId="0"/>
      <p:bldP spid="2207" grpId="0" uiExpand="1" build="p"/>
      <p:bldP spid="1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61409716"/>
              </p:ext>
            </p:extLst>
          </p:nvPr>
        </p:nvGraphicFramePr>
        <p:xfrm>
          <a:off x="457200" y="11469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85466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34" y="0"/>
            <a:ext cx="545426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Cambria" panose="02040503050406030204" pitchFamily="18" charset="0"/>
              </a:rPr>
              <a:t>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3080" y="3386444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ambria" panose="02040503050406030204" pitchFamily="18" charset="0"/>
              </a:rPr>
              <a:t>Images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6452" y="3386445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ambria" panose="02040503050406030204" pitchFamily="18" charset="0"/>
              </a:rPr>
              <a:t>Text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68535" y="3359462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ambria" panose="02040503050406030204" pitchFamily="18" charset="0"/>
              </a:rPr>
              <a:t>Music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54515" y="3359461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ambria" panose="02040503050406030204" pitchFamily="18" charset="0"/>
              </a:rPr>
              <a:t>Video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76" y="2293900"/>
            <a:ext cx="1031166" cy="776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48" y="2205000"/>
            <a:ext cx="732491" cy="9104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33" y="2301821"/>
            <a:ext cx="1017589" cy="8127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45" y="2249449"/>
            <a:ext cx="780682" cy="8651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889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0"/>
          <a:stretch/>
        </p:blipFill>
        <p:spPr>
          <a:xfrm>
            <a:off x="1516137" y="2103136"/>
            <a:ext cx="2867290" cy="5816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999F-7D56-4D15-AB4C-1F375053CFE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58" y="1332669"/>
            <a:ext cx="4101552" cy="1307741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t="-77" r="-332" b="67113"/>
          <a:stretch/>
        </p:blipFill>
        <p:spPr>
          <a:xfrm>
            <a:off x="1516137" y="3275692"/>
            <a:ext cx="2418858" cy="50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7264"/>
            <a:ext cx="713431" cy="713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62710"/>
            <a:ext cx="676482" cy="676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73" y="3071082"/>
            <a:ext cx="4197523" cy="12674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5920" y="1942200"/>
              <a:ext cx="937800" cy="89784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6560" y="1932840"/>
                <a:ext cx="956520" cy="916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517066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2425" y="1914925"/>
            <a:ext cx="5022875" cy="31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2850" y="1828775"/>
            <a:ext cx="5544700" cy="33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1675649" y="245675"/>
            <a:ext cx="6540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Font typeface="Montserrat"/>
              <a:buNone/>
            </a:pPr>
            <a:r>
              <a:rPr lang="en" sz="4000" dirty="0">
                <a:solidFill>
                  <a:srgbClr val="595959"/>
                </a:solidFill>
              </a:rPr>
              <a:t>Example: Youtube DB</a:t>
            </a:r>
            <a:endParaRPr sz="4000" b="1" i="0" u="none" strike="noStrike" cap="none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157325" y="1922525"/>
            <a:ext cx="865200" cy="216300"/>
          </a:xfrm>
          <a:prstGeom prst="flowChartAlternateProcess">
            <a:avLst/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744975" y="3096275"/>
            <a:ext cx="3212100" cy="1965900"/>
          </a:xfrm>
          <a:prstGeom prst="flowChartAlternateProcess">
            <a:avLst/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6095200" y="4273800"/>
            <a:ext cx="865200" cy="216300"/>
          </a:xfrm>
          <a:prstGeom prst="flowChartAlternateProcess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4033275" y="4273800"/>
            <a:ext cx="539700" cy="216300"/>
          </a:xfrm>
          <a:prstGeom prst="flowChartAlternateProcess">
            <a:avLst/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7613600" y="1999000"/>
            <a:ext cx="696900" cy="1159800"/>
          </a:xfrm>
          <a:prstGeom prst="flowChartAlternateProcess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7473525" y="3330300"/>
            <a:ext cx="1697400" cy="1813200"/>
          </a:xfrm>
          <a:prstGeom prst="flowChartAlternateProcess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8386700" y="1828775"/>
            <a:ext cx="696900" cy="538200"/>
          </a:xfrm>
          <a:prstGeom prst="flowChartAlternateProcess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744975" y="2221500"/>
            <a:ext cx="980100" cy="216300"/>
          </a:xfrm>
          <a:prstGeom prst="flowChartAlternateProcess">
            <a:avLst/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5320" y="1815120"/>
              <a:ext cx="6543720" cy="14601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5960" y="1805760"/>
                <a:ext cx="6562440" cy="1478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0072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421142" y="520700"/>
            <a:ext cx="2887499" cy="15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/>
              <a:t>Every minute on the Internet</a:t>
            </a:r>
            <a:endParaRPr sz="3600" b="0" dirty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642" y="0"/>
            <a:ext cx="58353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21142" y="4650990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[Source: domo.com]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848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 descr="Image result for [[[&quot;xjs.sav.en_US.N97TVkhahW8.O&quot;,5]],[[&quot;id&quot;,&quot;type&quot;,&quot;created_timestamp&quot;,&quot;last_modified_timestamp&quot;,&quot;signed_redirect_url&quot;,&quot;dominant_color_rgb&quot;,&quot;tag_info&quot;,&quot;url&quot;,&quot;title&quot;,&quot;comment&quot;,&quot;snippet&quot;,&quot;image&quot;,&quot;thumbnail&quot;,&quot;num_ratings&quot;,&quot;avg_rating&quot;,&quot;page&quot;,&quot;job&quot;]],[[&quot;dt_fav_images&quot;]],10000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71974" cy="52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>
            <a:spLocks noGrp="1"/>
          </p:cNvSpPr>
          <p:nvPr>
            <p:ph type="title" idx="4294967295"/>
          </p:nvPr>
        </p:nvSpPr>
        <p:spPr>
          <a:xfrm>
            <a:off x="66875" y="3923075"/>
            <a:ext cx="30075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Self Driving Cars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671026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 descr="One autonomous car will use 4,000 GB of data/da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144100"/>
            <a:ext cx="9400175" cy="528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4305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i="1" dirty="0"/>
              <a:t>Machine learning will automate jobs that most people thought could only be done by people.</a:t>
            </a:r>
          </a:p>
          <a:p>
            <a:pPr marL="25400" indent="0" algn="r">
              <a:buNone/>
            </a:pPr>
            <a:r>
              <a:rPr lang="en-US" i="1" dirty="0"/>
              <a:t>- Dave Waters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764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0.4|1.5|1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352</Words>
  <Application>Microsoft Office PowerPoint</Application>
  <PresentationFormat>On-screen Show (16:9)</PresentationFormat>
  <Paragraphs>59</Paragraphs>
  <Slides>18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Montserrat</vt:lpstr>
      <vt:lpstr>Raleway</vt:lpstr>
      <vt:lpstr>Barlow</vt:lpstr>
      <vt:lpstr>Barlow Light</vt:lpstr>
      <vt:lpstr>Raleway SemiBold</vt:lpstr>
      <vt:lpstr>Arial</vt:lpstr>
      <vt:lpstr>Cambria</vt:lpstr>
      <vt:lpstr>Wingdings</vt:lpstr>
      <vt:lpstr>Calibri</vt:lpstr>
      <vt:lpstr>Gaoler template</vt:lpstr>
      <vt:lpstr>Machine Learning</vt:lpstr>
      <vt:lpstr>Agenda</vt:lpstr>
      <vt:lpstr>Data</vt:lpstr>
      <vt:lpstr>Data</vt:lpstr>
      <vt:lpstr>Example: Youtube DB</vt:lpstr>
      <vt:lpstr>Every minute on the Internet</vt:lpstr>
      <vt:lpstr>Example   Self Driving Cars</vt:lpstr>
      <vt:lpstr>PowerPoint Presentation</vt:lpstr>
      <vt:lpstr>PowerPoint Presentation</vt:lpstr>
      <vt:lpstr>What is Machine Learning?</vt:lpstr>
      <vt:lpstr>Definition - ML</vt:lpstr>
      <vt:lpstr>Applications - ML</vt:lpstr>
      <vt:lpstr>Applications - ML</vt:lpstr>
      <vt:lpstr>Applications</vt:lpstr>
      <vt:lpstr>Machine Learning is   using data to answer questions</vt:lpstr>
      <vt:lpstr>using  data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saif hassan</dc:creator>
  <cp:lastModifiedBy>saif hassan</cp:lastModifiedBy>
  <cp:revision>47</cp:revision>
  <dcterms:modified xsi:type="dcterms:W3CDTF">2020-04-11T18:50:37Z</dcterms:modified>
</cp:coreProperties>
</file>